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76" r:id="rId4"/>
    <p:sldId id="257" r:id="rId5"/>
    <p:sldId id="258" r:id="rId6"/>
    <p:sldId id="259" r:id="rId7"/>
    <p:sldId id="260" r:id="rId8"/>
    <p:sldId id="261" r:id="rId9"/>
    <p:sldId id="263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B2813-25D8-4130-8540-1C2547D31CC5}" v="6" dt="2018-06-21T22:19:42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sha Kola" userId="263fa6ef528a255d" providerId="LiveId" clId="{884B2813-25D8-4130-8540-1C2547D31CC5}"/>
    <pc:docChg chg="modSld">
      <pc:chgData name="Anusha Kola" userId="263fa6ef528a255d" providerId="LiveId" clId="{884B2813-25D8-4130-8540-1C2547D31CC5}" dt="2018-06-21T22:19:42.367" v="5" actId="20577"/>
      <pc:docMkLst>
        <pc:docMk/>
      </pc:docMkLst>
      <pc:sldChg chg="modSp">
        <pc:chgData name="Anusha Kola" userId="263fa6ef528a255d" providerId="LiveId" clId="{884B2813-25D8-4130-8540-1C2547D31CC5}" dt="2018-06-21T22:19:42.367" v="5" actId="20577"/>
        <pc:sldMkLst>
          <pc:docMk/>
          <pc:sldMk cId="0" sldId="256"/>
        </pc:sldMkLst>
        <pc:spChg chg="mod">
          <ac:chgData name="Anusha Kola" userId="263fa6ef528a255d" providerId="LiveId" clId="{884B2813-25D8-4130-8540-1C2547D31CC5}" dt="2018-06-21T22:19:42.367" v="5" actId="20577"/>
          <ac:spMkLst>
            <pc:docMk/>
            <pc:sldMk cId="0" sldId="256"/>
            <ac:spMk id="1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78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551E0A26-4AC7-4D34-A99B-C4620DD06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650" r="3415" b="5"/>
          <a:stretch/>
        </p:blipFill>
        <p:spPr>
          <a:xfrm>
            <a:off x="4869084" y="10"/>
            <a:ext cx="4274916" cy="3044423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sp>
        <p:nvSpPr>
          <p:cNvPr id="129" name="Shape 129"/>
          <p:cNvSpPr txBox="1">
            <a:spLocks noGrp="1"/>
          </p:cNvSpPr>
          <p:nvPr>
            <p:ph type="ctrTitle"/>
          </p:nvPr>
        </p:nvSpPr>
        <p:spPr>
          <a:xfrm>
            <a:off x="-634934" y="1165587"/>
            <a:ext cx="6858000" cy="1790700"/>
          </a:xfrm>
        </p:spPr>
        <p:txBody>
          <a:bodyPr/>
          <a:lstStyle/>
          <a:p>
            <a:pPr lvl="0"/>
            <a:r>
              <a:rPr lang="en-US" dirty="0">
                <a:sym typeface="Calibri"/>
              </a:rPr>
              <a:t>Bitcoin: A Peer-to-Peer Electronic Cash System</a:t>
            </a:r>
            <a:endParaRPr lang="en-US" dirty="0"/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1"/>
          </p:nvPr>
        </p:nvSpPr>
        <p:spPr>
          <a:xfrm>
            <a:off x="1143000" y="3405471"/>
            <a:ext cx="6858000" cy="1241700"/>
          </a:xfrm>
        </p:spPr>
        <p:txBody>
          <a:bodyPr/>
          <a:lstStyle/>
          <a:p>
            <a:pPr lvl="0" algn="r"/>
            <a:r>
              <a:rPr lang="en-US" dirty="0">
                <a:sym typeface="Calibri"/>
              </a:rPr>
              <a:t>AK0922</a:t>
            </a:r>
            <a:endParaRPr lang="en-US" dirty="0"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</a:t>
            </a:fld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Reclaiming Disk Space</a:t>
            </a: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3104100" cy="326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285750" indent="-285750"/>
            <a:r>
              <a:rPr lang="en" sz="1500" dirty="0"/>
              <a:t>Once the latest transaction in a coin is buried under enough blocks, transactions are hashed in a Merkle Tree, with only the root included in the block's hash. </a:t>
            </a:r>
          </a:p>
          <a:p>
            <a:pPr>
              <a:spcBef>
                <a:spcPts val="0"/>
              </a:spcBef>
            </a:pPr>
            <a:r>
              <a:rPr lang="en-US" sz="1500" dirty="0"/>
              <a:t>If we suppose blocks are generated every 10 minutes,</a:t>
            </a:r>
          </a:p>
          <a:p>
            <a:pPr marL="95250" indent="0">
              <a:spcBef>
                <a:spcPts val="0"/>
              </a:spcBef>
              <a:buNone/>
            </a:pPr>
            <a:endParaRPr lang="en-US" sz="1500" dirty="0"/>
          </a:p>
          <a:p>
            <a:pPr marL="95250" indent="0">
              <a:spcBef>
                <a:spcPts val="0"/>
              </a:spcBef>
              <a:buNone/>
            </a:pPr>
            <a:r>
              <a:rPr lang="en-US" sz="1500" dirty="0"/>
              <a:t>80 bytes * 6 * 24 * 365 = 4.2MB per year. </a:t>
            </a: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074" name="Picture 2" descr="Image result for bitcoin reclaiming disk space">
            <a:extLst>
              <a:ext uri="{FF2B5EF4-FFF2-40B4-BE49-F238E27FC236}">
                <a16:creationId xmlns:a16="http://schemas.microsoft.com/office/drawing/2014/main" id="{C21F36C4-5219-4233-BD8A-268A1B4FF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"/>
          <a:stretch/>
        </p:blipFill>
        <p:spPr bwMode="auto">
          <a:xfrm>
            <a:off x="3998118" y="1203779"/>
            <a:ext cx="4919663" cy="306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Payment Verification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28650" y="1158125"/>
            <a:ext cx="8065500" cy="326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195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/>
              <a:t>It is possible to verify payments without running a full network node, by </a:t>
            </a:r>
            <a:r>
              <a:rPr lang="en-US" dirty="0"/>
              <a:t>simply </a:t>
            </a:r>
            <a:r>
              <a:rPr lang="en" dirty="0"/>
              <a:t>querying </a:t>
            </a:r>
            <a:r>
              <a:rPr lang="en-US" dirty="0"/>
              <a:t>for the </a:t>
            </a:r>
            <a:r>
              <a:rPr lang="en" dirty="0"/>
              <a:t>longest chain, and obtain the Merkle branch</a:t>
            </a:r>
            <a:endParaRPr dirty="0"/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/>
              <a:t>The user can't check the transaction for himself, but by linking it to a place in the chain, he can see that a network node has accepted it, and blocks added after it further confirm the network has accepted it.</a:t>
            </a:r>
            <a:endParaRPr dirty="0"/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/>
              <a:t>The verification is reliable as long as honest nodes control the network, but is more vulnerable if the network is overpowered by an attacker.</a:t>
            </a:r>
            <a:endParaRPr dirty="0"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Simplified Payment Verification</a:t>
            </a: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dirty="0"/>
              <a:t>Strategy: </a:t>
            </a:r>
            <a:r>
              <a:rPr lang="en" dirty="0"/>
              <a:t>Alerts from network nodes when they detect an invalid block, prompting the user to download the full block and alerted transactions to confirm the inconsistency. </a:t>
            </a:r>
            <a:endParaRPr dirty="0"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1CF47-6486-49EB-9978-BAE0E578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712061"/>
            <a:ext cx="7252607" cy="25826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and Splitting Value</a:t>
            </a: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1950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Transaction contain multiple inputs and outputs. Normally with a single input from a larger previous transaction or multiple inputs combining smaller amounts, and two outputs: one for payment and one for returning.</a:t>
            </a:r>
            <a:endParaRPr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025" y="2930300"/>
            <a:ext cx="2640350" cy="17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Privacy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1950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The traditional banking model achieves a level of privacy by limiting access to information to the parties involved.</a:t>
            </a: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Privacy here can be maintained by keeping public keys anonymous (like stock exchanges). </a:t>
            </a: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525" y="3060950"/>
            <a:ext cx="5101476" cy="15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2050" name="Picture 2" descr="Image result for privacy bitcoin">
            <a:extLst>
              <a:ext uri="{FF2B5EF4-FFF2-40B4-BE49-F238E27FC236}">
                <a16:creationId xmlns:a16="http://schemas.microsoft.com/office/drawing/2014/main" id="{AF5E07FA-54D2-4B57-91D1-CBED5D44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8" y="0"/>
            <a:ext cx="2765879" cy="13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1950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probability of an attacker catching up from a given deficit is analogous to a </a:t>
            </a:r>
            <a:r>
              <a:rPr lang="en">
                <a:solidFill>
                  <a:srgbClr val="FF0000"/>
                </a:solidFill>
              </a:rPr>
              <a:t>Gambler's Ruin problem </a:t>
            </a:r>
            <a:r>
              <a:rPr lang="en"/>
              <a:t>as follows:</a:t>
            </a:r>
            <a:endParaRPr/>
          </a:p>
          <a:p>
            <a:pPr marL="0" lvl="0" indent="45720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 = probability an honest node finds the next block</a:t>
            </a:r>
            <a:endParaRPr/>
          </a:p>
          <a:p>
            <a:pPr marL="0" lvl="0" indent="45720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q = probability the attacker finds the next block</a:t>
            </a:r>
            <a:endParaRPr/>
          </a:p>
          <a:p>
            <a:pPr marL="0" lvl="0" indent="45720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qz = probability the attacker will ever catch up from z blocks behind</a:t>
            </a:r>
            <a:endParaRPr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836" y="3728081"/>
            <a:ext cx="2663650" cy="11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6457950" y="4781777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Calculations</a:t>
            </a:r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1950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Running some results, we can see the probability drop off exponentially with z.</a:t>
            </a:r>
            <a:endParaRPr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550" y="2311275"/>
            <a:ext cx="1909700" cy="23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925" y="2321615"/>
            <a:ext cx="1909700" cy="231100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1950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They Proposed a system for electronic transactions :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	without trust third party,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	fast,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	secure,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	privacy,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	low cost,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	everyone can access it.</a:t>
            </a:r>
            <a:endParaRPr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FDF2E886-C2D1-4928-9CC1-2BB975F88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86" b="951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18</a:t>
            </a:fld>
            <a:endParaRPr lang="en-US" sz="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B1A4F7A-6507-4CDD-9B48-9771E9C57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4" r="1" b="3631"/>
          <a:stretch/>
        </p:blipFill>
        <p:spPr>
          <a:xfrm>
            <a:off x="4753737" y="1428210"/>
            <a:ext cx="3805552" cy="320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8FB7B9-4F56-4021-8F1C-D4438637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16AC3-D49F-43AF-B062-B5AF3879F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711" y="1144247"/>
            <a:ext cx="3761613" cy="3263504"/>
          </a:xfrm>
        </p:spPr>
        <p:txBody>
          <a:bodyPr>
            <a:noAutofit/>
          </a:bodyPr>
          <a:lstStyle/>
          <a:p>
            <a:r>
              <a:rPr lang="en-US" sz="1400" dirty="0"/>
              <a:t>Introduction</a:t>
            </a:r>
          </a:p>
          <a:p>
            <a:r>
              <a:rPr lang="en-US" sz="1400" dirty="0"/>
              <a:t>Transactions</a:t>
            </a:r>
          </a:p>
          <a:p>
            <a:r>
              <a:rPr lang="en-US" sz="1400" dirty="0"/>
              <a:t>Timestamp Server</a:t>
            </a:r>
          </a:p>
          <a:p>
            <a:r>
              <a:rPr lang="en-US" sz="1400" dirty="0"/>
              <a:t>Proof-of-work</a:t>
            </a:r>
          </a:p>
          <a:p>
            <a:r>
              <a:rPr lang="en-US" sz="1400" dirty="0"/>
              <a:t>Network</a:t>
            </a:r>
          </a:p>
          <a:p>
            <a:r>
              <a:rPr lang="en-US" sz="1400" dirty="0"/>
              <a:t>Incentive</a:t>
            </a:r>
          </a:p>
          <a:p>
            <a:r>
              <a:rPr lang="en-US" sz="1400" dirty="0"/>
              <a:t>Reclaiming disk space</a:t>
            </a:r>
          </a:p>
          <a:p>
            <a:r>
              <a:rPr lang="en-US" sz="1400" dirty="0"/>
              <a:t>Simplified Payment Verification</a:t>
            </a:r>
          </a:p>
          <a:p>
            <a:r>
              <a:rPr lang="en-US" sz="1400" dirty="0"/>
              <a:t>Combining splitting value</a:t>
            </a:r>
          </a:p>
          <a:p>
            <a:r>
              <a:rPr lang="en-US" sz="1400" dirty="0"/>
              <a:t>Privacy</a:t>
            </a:r>
          </a:p>
          <a:p>
            <a:r>
              <a:rPr lang="en-US" sz="1400" dirty="0"/>
              <a:t>Calculations</a:t>
            </a:r>
          </a:p>
          <a:p>
            <a:r>
              <a:rPr lang="en-US" sz="14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F09B1-B761-42A1-AE57-406392F04E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306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173736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94E8BDE-92C9-499D-8EF8-171454EAD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0" r="28093"/>
          <a:stretch/>
        </p:blipFill>
        <p:spPr>
          <a:xfrm>
            <a:off x="6016171" y="10"/>
            <a:ext cx="3127828" cy="51434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b="0" i="0" u="none" strike="noStrike" cap="none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lang="en-US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91490" y="1828805"/>
            <a:ext cx="5640796" cy="2938450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177800" marR="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15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</a:t>
            </a:r>
            <a:r>
              <a:rPr lang="en-US" sz="15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BitCoin</a:t>
            </a:r>
            <a:r>
              <a:rPr lang="en-US" sz="15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?</a:t>
            </a:r>
            <a:endParaRPr lang="en-US" sz="1500" dirty="0"/>
          </a:p>
          <a:p>
            <a:pPr marL="177800" marR="0" lvl="0" indent="-17145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15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decentralized digital/virtual currency .</a:t>
            </a:r>
            <a:endParaRPr lang="en-US" sz="1500" dirty="0"/>
          </a:p>
          <a:p>
            <a:pPr marL="177800" marR="0" lvl="0" indent="-17145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15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Crypto Peer to Peer currency.</a:t>
            </a:r>
            <a:endParaRPr lang="en-US" sz="1500" dirty="0"/>
          </a:p>
          <a:p>
            <a:pPr marL="0" marR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5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Problem:</a:t>
            </a:r>
            <a:endParaRPr lang="en-US" sz="1500" dirty="0"/>
          </a:p>
          <a:p>
            <a:pPr marL="177800" marR="0" lvl="0" indent="-17145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15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Purely Peer to Peer version of electronic cash would allow online payments to be sent directly from one party to another without going through a financial institution.</a:t>
            </a:r>
            <a:endParaRPr lang="en-US" sz="1500" dirty="0"/>
          </a:p>
          <a:p>
            <a:pPr marL="177800" marR="0" lvl="0" indent="-17145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15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Solution can be Digital signatures, but the main benefits are lost if a trusted third party is still required to prevent double-spending.</a:t>
            </a:r>
            <a:endParaRPr lang="en-US" sz="1500" dirty="0"/>
          </a:p>
          <a:p>
            <a:pPr marL="0" marR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lang="en-US" sz="13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5206365" y="4767262"/>
            <a:ext cx="874395" cy="273844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pPr marL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100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</a:t>
            </a:r>
            <a:endParaRPr sz="1100" dirty="0"/>
          </a:p>
          <a:p>
            <a:pPr marL="177800" marR="0" lvl="0" indent="-1714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Peer-to-Peer distributed timestamp server to generate computational proof of the chronological order of transactions. </a:t>
            </a:r>
            <a:endParaRPr sz="1100" dirty="0"/>
          </a:p>
          <a:p>
            <a:pPr marL="177800" marR="0" lvl="0" indent="-1714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network timestamps transactions by hashing them into a ongoing chain of hash based  proof-of-work , forming a record that cannot be changed without redoing the proof-of-work.</a:t>
            </a:r>
            <a:endParaRPr sz="1100" dirty="0"/>
          </a:p>
          <a:p>
            <a:pPr marL="177800" marR="0" lvl="0" indent="-381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Transactions</a:t>
            </a:r>
            <a:endParaRPr lang="en-US" sz="1100"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515237" y="1468733"/>
            <a:ext cx="4567126" cy="340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Electronic Coin- chain of digital signatures</a:t>
            </a:r>
            <a:endParaRPr lang="en-US" sz="1100" dirty="0"/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Payee cannot verify owner did not double spend</a:t>
            </a:r>
            <a:endParaRPr lang="en-US" sz="1100" dirty="0"/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a trusted third party , transaction must be publicly announced, participants verify the single history of the order of the chain.</a:t>
            </a:r>
            <a:endParaRPr lang="en-US" sz="1100" dirty="0"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5C108E-138A-4C71-846A-A6AEFAB09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9332" y="614362"/>
            <a:ext cx="3774668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Timestamp Server</a:t>
            </a:r>
            <a:endParaRPr sz="1100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279044" cy="166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Timestamp server works by taking a hash of a block of  items to be timestamped and widely publishing the hash.</a:t>
            </a:r>
            <a:endParaRPr sz="1100"/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timestamp include the previous timestamp in its hash, forming a chain.</a:t>
            </a:r>
            <a:endParaRPr sz="1100"/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l="7505" r="5081"/>
          <a:stretch/>
        </p:blipFill>
        <p:spPr>
          <a:xfrm>
            <a:off x="1445914" y="3131321"/>
            <a:ext cx="5125170" cy="173772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Proof-of-Work</a:t>
            </a:r>
            <a:endParaRPr sz="1100"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28650" y="1335541"/>
            <a:ext cx="7886700" cy="2314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uses method of </a:t>
            </a:r>
            <a:r>
              <a:rPr lang="en-US" sz="2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hashcash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which requires the miners to cover all the dat</a:t>
            </a:r>
            <a:r>
              <a:rPr lang="en-US" dirty="0"/>
              <a:t>a of the block  before the block can be accepted.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Hashcash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uses cryptographic  hash equation to transform the blocks before they can be added to the block chain.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difficult to modify a block in middle of the chain as the hash value of the new block is different.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endParaRPr sz="1100" dirty="0"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ACE745-916D-4387-B2A8-AC7E8B5B1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483" y="3353707"/>
            <a:ext cx="703897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22225" y="1063250"/>
            <a:ext cx="8511600" cy="3569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Steps:</a:t>
            </a:r>
          </a:p>
          <a:p>
            <a:pPr marL="457200" lvl="0" indent="-361950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-US" dirty="0"/>
              <a:t>New transactions are broadcast to all nodes. 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dirty="0"/>
              <a:t>Each node collects new transactions into a block. </a:t>
            </a: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dirty="0"/>
              <a:t>Each node works on finding a difficult proof-of-work for its block. 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dirty="0"/>
              <a:t>It broadcasts the block to all nodes, when it finds it.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dirty="0"/>
              <a:t>Nodes accept the block if all transactions are valid and not already spent. 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dirty="0"/>
              <a:t>If the node is accepted, next block in the chain is created by using the hash of the accepted block as the previous hash.</a:t>
            </a:r>
          </a:p>
          <a:p>
            <a:pPr marL="95250" lvl="0" indent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lang="en-US" dirty="0"/>
          </a:p>
          <a:p>
            <a:pPr marL="95250" lvl="0" indent="0">
              <a:spcBef>
                <a:spcPts val="0"/>
              </a:spcBef>
              <a:buNone/>
            </a:pPr>
            <a:r>
              <a:rPr lang="en" dirty="0"/>
              <a:t>Tie-Breaker </a:t>
            </a:r>
            <a:r>
              <a:rPr lang="en-US" dirty="0"/>
              <a:t>when two nodes broadcast simultaneously</a:t>
            </a:r>
            <a:endParaRPr lang="en" dirty="0"/>
          </a:p>
          <a:p>
            <a:pPr marL="95250" lvl="0" indent="0">
              <a:spcBef>
                <a:spcPts val="0"/>
              </a:spcBef>
              <a:buNone/>
            </a:pPr>
            <a:r>
              <a:rPr lang="en" dirty="0"/>
              <a:t>Sometimes, new transaction broadcasts may not receive all nodes</a:t>
            </a:r>
            <a:endParaRPr lang="en-US" dirty="0"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BD9678-E72C-40BA-9C65-A0952A9B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88" y="0"/>
            <a:ext cx="2732362" cy="19126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173736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incentives">
            <a:extLst>
              <a:ext uri="{FF2B5EF4-FFF2-40B4-BE49-F238E27FC236}">
                <a16:creationId xmlns:a16="http://schemas.microsoft.com/office/drawing/2014/main" id="{6831D2AC-E767-45F2-A13E-EC668B06E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r="238" b="2"/>
          <a:stretch/>
        </p:blipFill>
        <p:spPr bwMode="auto">
          <a:xfrm>
            <a:off x="5303914" y="10"/>
            <a:ext cx="3840085" cy="514349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</p:spPr>
        <p:txBody>
          <a:bodyPr spcFirstLastPara="1" lIns="68575" tIns="68575" rIns="68575" bIns="68575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Incentive</a:t>
            </a:r>
            <a:endParaRPr dirty="0"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269512" y="1851227"/>
            <a:ext cx="4936853" cy="3109826"/>
          </a:xfrm>
          <a:prstGeom prst="rect">
            <a:avLst/>
          </a:prstGeom>
        </p:spPr>
        <p:txBody>
          <a:bodyPr spcFirstLastPara="1" lIns="68575" tIns="68575" rIns="68575" bIns="68575" anchorCtr="0">
            <a:norm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dirty="0"/>
              <a:t> First transaction in a block is special one that initiates new coin owned by the creator of the block.</a:t>
            </a:r>
          </a:p>
          <a:p>
            <a:pPr marL="457200" lvl="0" indent="-36195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1500" dirty="0"/>
              <a:t>Incentive for nodes to support the network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1500" dirty="0"/>
              <a:t>provides a way to initially distribute coins into circulation (no central authority) </a:t>
            </a:r>
            <a:r>
              <a:rPr lang="en-US" sz="1500" dirty="0" err="1"/>
              <a:t>Eg</a:t>
            </a:r>
            <a:r>
              <a:rPr lang="en-US" sz="1500" dirty="0"/>
              <a:t>:  gold miners 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1500" dirty="0"/>
              <a:t>CPU time and electricity that is expended.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1500" dirty="0"/>
              <a:t>The incentive can also be funded with transaction fees.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1500" dirty="0"/>
              <a:t>The incentive may help encourage nodes to stay honest.</a:t>
            </a: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lang="en-US" sz="1300" dirty="0"/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5206365" y="4767262"/>
            <a:ext cx="874395" cy="273844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pPr marL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828</Words>
  <Application>Microsoft Office PowerPoint</Application>
  <PresentationFormat>On-screen Show (16:9)</PresentationFormat>
  <Paragraphs>109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Simple Light</vt:lpstr>
      <vt:lpstr>Office Theme</vt:lpstr>
      <vt:lpstr>Bitcoin: A Peer-to-Peer Electronic Cash System</vt:lpstr>
      <vt:lpstr>Outline</vt:lpstr>
      <vt:lpstr>Introduction</vt:lpstr>
      <vt:lpstr>Introduction</vt:lpstr>
      <vt:lpstr>Transactions</vt:lpstr>
      <vt:lpstr>Timestamp Server</vt:lpstr>
      <vt:lpstr>Proof-of-Work</vt:lpstr>
      <vt:lpstr>Network</vt:lpstr>
      <vt:lpstr>Incentive</vt:lpstr>
      <vt:lpstr>Reclaiming Disk Space</vt:lpstr>
      <vt:lpstr>Simplified Payment Verification</vt:lpstr>
      <vt:lpstr>Simplified Payment Verification</vt:lpstr>
      <vt:lpstr>Combining and Splitting Value</vt:lpstr>
      <vt:lpstr>Privacy</vt:lpstr>
      <vt:lpstr>Calculations</vt:lpstr>
      <vt:lpstr>Calculations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Bitcoin: A Peer-to-Peer Electronic Cash System</dc:title>
  <dc:creator>Anusha Kola</dc:creator>
  <cp:lastModifiedBy>Anusha Kola</cp:lastModifiedBy>
  <cp:revision>15</cp:revision>
  <dcterms:modified xsi:type="dcterms:W3CDTF">2018-06-21T22:19:49Z</dcterms:modified>
</cp:coreProperties>
</file>